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4C97"/>
    <a:srgbClr val="9DD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168"/>
    <p:restoredTop sz="94617"/>
  </p:normalViewPr>
  <p:slideViewPr>
    <p:cSldViewPr snapToGrid="0" snapToObjects="1" showGuides="1">
      <p:cViewPr varScale="1">
        <p:scale>
          <a:sx n="103" d="100"/>
          <a:sy n="103" d="100"/>
        </p:scale>
        <p:origin x="184" y="1400"/>
      </p:cViewPr>
      <p:guideLst>
        <p:guide orient="horz" pos="30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25285-215C-324D-9699-E1C3306E9C1B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6217-6C2C-2B4B-90B3-E24E97C32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25285-215C-324D-9699-E1C3306E9C1B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6217-6C2C-2B4B-90B3-E24E97C32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25285-215C-324D-9699-E1C3306E9C1B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6217-6C2C-2B4B-90B3-E24E97C32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25285-215C-324D-9699-E1C3306E9C1B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6217-6C2C-2B4B-90B3-E24E97C32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25285-215C-324D-9699-E1C3306E9C1B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6217-6C2C-2B4B-90B3-E24E97C32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25285-215C-324D-9699-E1C3306E9C1B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6217-6C2C-2B4B-90B3-E24E97C32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25285-215C-324D-9699-E1C3306E9C1B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6217-6C2C-2B4B-90B3-E24E97C32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25285-215C-324D-9699-E1C3306E9C1B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6217-6C2C-2B4B-90B3-E24E97C32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25285-215C-324D-9699-E1C3306E9C1B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6217-6C2C-2B4B-90B3-E24E97C32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25285-215C-324D-9699-E1C3306E9C1B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6217-6C2C-2B4B-90B3-E24E97C32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25285-215C-324D-9699-E1C3306E9C1B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6217-6C2C-2B4B-90B3-E24E97C320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25285-215C-324D-9699-E1C3306E9C1B}" type="datetimeFigureOut">
              <a:rPr lang="en-US" smtClean="0"/>
              <a:t>10/11/17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86217-6C2C-2B4B-90B3-E24E97C32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4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18810" y="225468"/>
            <a:ext cx="6906379" cy="4253864"/>
            <a:chOff x="447513" y="3281819"/>
            <a:chExt cx="2850255" cy="17555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821453"/>
              <a:ext cx="2016690" cy="215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28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2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20386" y="4587636"/>
            <a:ext cx="6073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Source</a:t>
            </a:r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Demystifying the Gender Pay Gap</a:t>
            </a:r>
            <a:r>
              <a:rPr lang="en-US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Evidence </a:t>
            </a:r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from Glassdoor Salary Data, 2016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2461" y="2972968"/>
            <a:ext cx="2850255" cy="1752454"/>
            <a:chOff x="447513" y="3281819"/>
            <a:chExt cx="2850255" cy="17524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7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8433" y="4712896"/>
            <a:ext cx="50272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Source:  OECD DAC Network on Gender Equality, Women’s Economic Empowerment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22461" y="3206663"/>
            <a:ext cx="2850255" cy="1752454"/>
            <a:chOff x="447513" y="3281819"/>
            <a:chExt cx="2850255" cy="17524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747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10202" y="4571533"/>
            <a:ext cx="4233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Source:  What Works in Girls’ Education: Evidence and Policies from </a:t>
            </a:r>
            <a:br>
              <a:rPr lang="en-US" sz="1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Developing World. Council on Foreign Relations, New York, 2004. 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6785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285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9624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40857" y="2254210"/>
            <a:ext cx="2941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Source:  Financial Inclusion—Can it Meet Multiple Macroeconomic Goals? IMF, 2015</a:t>
            </a:r>
          </a:p>
        </p:txBody>
      </p:sp>
    </p:spTree>
    <p:extLst>
      <p:ext uri="{BB962C8B-B14F-4D97-AF65-F5344CB8AC3E}">
        <p14:creationId xmlns:p14="http://schemas.microsoft.com/office/powerpoint/2010/main" val="78494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1031" y="2894235"/>
            <a:ext cx="65819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Source:  Fair Play:  More Equal Laws Boost Female Labor Force Participation, IMF 2015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46873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38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85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7912" y="4734371"/>
            <a:ext cx="55365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Source:  Fair Play:  More Equal Laws Boost Female Labor Force Participation, IMF 2015</a:t>
            </a:r>
          </a:p>
        </p:txBody>
      </p:sp>
    </p:spTree>
    <p:extLst>
      <p:ext uri="{BB962C8B-B14F-4D97-AF65-F5344CB8AC3E}">
        <p14:creationId xmlns:p14="http://schemas.microsoft.com/office/powerpoint/2010/main" val="42324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46873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23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85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467610" y="4571533"/>
            <a:ext cx="35887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Source:  Unlocking Female Employment Potential in Europe:  Drivers and Benefits, IMF, 2016</a:t>
            </a:r>
          </a:p>
        </p:txBody>
      </p:sp>
    </p:spTree>
    <p:extLst>
      <p:ext uri="{BB962C8B-B14F-4D97-AF65-F5344CB8AC3E}">
        <p14:creationId xmlns:p14="http://schemas.microsoft.com/office/powerpoint/2010/main" val="11836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85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760039" y="195236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800" dirty="0">
              <a:solidFill>
                <a:srgbClr val="004C97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83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85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488516" y="2479686"/>
            <a:ext cx="3670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Source:  World Bank.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2016. Women, Business and the Law 2016: Getting to Equal. World Bank Report, Washington, DC.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7307" y="1940011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800" dirty="0">
              <a:solidFill>
                <a:srgbClr val="004C97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47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41" y="-24660"/>
            <a:ext cx="9231682" cy="519282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40726" y="25052"/>
            <a:ext cx="4052754" cy="2491798"/>
            <a:chOff x="447513" y="3281819"/>
            <a:chExt cx="2850255" cy="17524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1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85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31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46873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54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85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81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85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49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85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17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156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13285" y="4309731"/>
            <a:ext cx="3287515" cy="977394"/>
            <a:chOff x="-444107" y="4347309"/>
            <a:chExt cx="3287515" cy="9773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4107" y="4347309"/>
              <a:ext cx="1589669" cy="97739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86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46872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68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46873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74" y="614720"/>
            <a:ext cx="601252" cy="40056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562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46873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74" y="614720"/>
            <a:ext cx="601252" cy="40137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489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85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214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193537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93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93745" y="3118980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28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93745" y="3118980"/>
            <a:ext cx="2850255" cy="1752454"/>
            <a:chOff x="447513" y="3281819"/>
            <a:chExt cx="2850255" cy="17524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9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85" y="3391046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85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005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9310" y="3281819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02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181011" y="3294345"/>
            <a:ext cx="2850255" cy="1752454"/>
            <a:chOff x="447513" y="3281819"/>
            <a:chExt cx="2850255" cy="175245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85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88639" y="4587997"/>
            <a:ext cx="3254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Source: Women, Work, and the Economy: Macroeconomic Gains from Gender Equity, IMF, </a:t>
            </a:r>
            <a:r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2013</a:t>
            </a:r>
            <a:r>
              <a:rPr 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33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85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004C97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rgbClr val="004C9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688639" y="4587997"/>
            <a:ext cx="3254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Source:  Monitoring progress in reducing the gender gap in </a:t>
            </a:r>
            <a:r>
              <a:rPr 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labour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force participation, OECD and ILO, 2015.</a:t>
            </a:r>
          </a:p>
        </p:txBody>
      </p:sp>
    </p:spTree>
    <p:extLst>
      <p:ext uri="{BB962C8B-B14F-4D97-AF65-F5344CB8AC3E}">
        <p14:creationId xmlns:p14="http://schemas.microsoft.com/office/powerpoint/2010/main" val="62212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7514" y="2945738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53800" y="2254210"/>
            <a:ext cx="29417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Source</a:t>
            </a:r>
            <a:r>
              <a:rPr lang="en-US" sz="1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Global </a:t>
            </a:r>
            <a:r>
              <a:rPr lang="en-US" sz="1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Findex</a:t>
            </a:r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2014</a:t>
            </a:r>
          </a:p>
        </p:txBody>
      </p:sp>
    </p:spTree>
    <p:extLst>
      <p:ext uri="{BB962C8B-B14F-4D97-AF65-F5344CB8AC3E}">
        <p14:creationId xmlns:p14="http://schemas.microsoft.com/office/powerpoint/2010/main" val="20574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7202" y="3294345"/>
            <a:ext cx="2850255" cy="1752454"/>
            <a:chOff x="447513" y="3281819"/>
            <a:chExt cx="2850255" cy="17524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3" y="3281819"/>
              <a:ext cx="2850255" cy="17524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26718" y="4712896"/>
              <a:ext cx="2016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#WOMEN4GROWTH</a:t>
              </a:r>
              <a:endParaRPr lang="en-US" sz="1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57827" y="3035598"/>
            <a:ext cx="2941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Source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Banking on Women Leaders:  </a:t>
            </a: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 </a:t>
            </a: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Case for More?  IMF, 2017</a:t>
            </a:r>
          </a:p>
        </p:txBody>
      </p:sp>
    </p:spTree>
    <p:extLst>
      <p:ext uri="{BB962C8B-B14F-4D97-AF65-F5344CB8AC3E}">
        <p14:creationId xmlns:p14="http://schemas.microsoft.com/office/powerpoint/2010/main" val="11540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588</TotalTime>
  <Words>242</Words>
  <Application>Microsoft Macintosh PowerPoint</Application>
  <PresentationFormat>On-screen Show (16:9)</PresentationFormat>
  <Paragraphs>47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Leon, Felipe</dc:creator>
  <cp:lastModifiedBy>Leon, Felipe</cp:lastModifiedBy>
  <cp:revision>67</cp:revision>
  <dcterms:created xsi:type="dcterms:W3CDTF">2017-10-06T19:10:42Z</dcterms:created>
  <dcterms:modified xsi:type="dcterms:W3CDTF">2017-10-11T21:32:45Z</dcterms:modified>
</cp:coreProperties>
</file>