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9" r:id="rId2"/>
    <p:sldId id="260" r:id="rId3"/>
    <p:sldId id="273" r:id="rId4"/>
    <p:sldId id="271" r:id="rId5"/>
    <p:sldId id="265" r:id="rId6"/>
    <p:sldId id="262" r:id="rId7"/>
    <p:sldId id="267" r:id="rId8"/>
    <p:sldId id="266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4472C4"/>
    <a:srgbClr val="000000"/>
    <a:srgbClr val="203864"/>
    <a:srgbClr val="FFFFCC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4\users10\mmarini\My%20Documents\IMF\SR\Research\Big%20data\Trade\WP\Charts\Figure_7_Copy%20of%20Malta_MarineTraffic_Eurostat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0927922857138133E-2"/>
          <c:y val="7.5598444606751275E-2"/>
          <c:w val="0.81963648101356135"/>
          <c:h val="0.7624646090693924"/>
        </c:manualLayout>
      </c:layout>
      <c:lineChart>
        <c:grouping val="standard"/>
        <c:varyColors val="0"/>
        <c:ser>
          <c:idx val="0"/>
          <c:order val="0"/>
          <c:tx>
            <c:strRef>
              <c:f>Compare_withFilters2!$A$3</c:f>
              <c:strCache>
                <c:ptCount val="1"/>
                <c:pt idx="0">
                  <c:v>Official</c:v>
                </c:pt>
              </c:strCache>
            </c:strRef>
          </c:tx>
          <c:spPr>
            <a:ln w="76200">
              <a:solidFill>
                <a:srgbClr val="4B82AD"/>
              </a:solidFill>
              <a:prstDash val="solid"/>
            </a:ln>
            <a:effectLst/>
          </c:spPr>
          <c:marker>
            <c:symbol val="none"/>
          </c:marker>
          <c:dPt>
            <c:idx val="0"/>
            <c:marker>
              <c:symbol val="diamond"/>
              <c:size val="15"/>
            </c:marker>
            <c:bubble3D val="0"/>
            <c:extLst>
              <c:ext xmlns:c16="http://schemas.microsoft.com/office/drawing/2014/chart" uri="{C3380CC4-5D6E-409C-BE32-E72D297353CC}">
                <c16:uniqueId val="{00000000-630A-45AF-B800-BA64683D3FFE}"/>
              </c:ext>
            </c:extLst>
          </c:dPt>
          <c:dLbls>
            <c:dLbl>
              <c:idx val="0"/>
              <c:layout>
                <c:manualLayout>
                  <c:x val="-7.1726329302804648E-2"/>
                  <c:y val="-7.37332116812711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0A-45AF-B800-BA64683D3F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Compare_withFilters2!$J$2:$Y$2</c:f>
              <c:strCache>
                <c:ptCount val="16"/>
                <c:pt idx="0">
                  <c:v>2015Q1</c:v>
                </c:pt>
                <c:pt idx="1">
                  <c:v>2015Q2</c:v>
                </c:pt>
                <c:pt idx="2">
                  <c:v>2015Q3</c:v>
                </c:pt>
                <c:pt idx="3">
                  <c:v>2015Q4</c:v>
                </c:pt>
                <c:pt idx="4">
                  <c:v>2016Q1</c:v>
                </c:pt>
                <c:pt idx="5">
                  <c:v>2016Q2</c:v>
                </c:pt>
                <c:pt idx="6">
                  <c:v>2016Q3</c:v>
                </c:pt>
                <c:pt idx="7">
                  <c:v>2016Q4</c:v>
                </c:pt>
                <c:pt idx="8">
                  <c:v>2017Q1</c:v>
                </c:pt>
                <c:pt idx="9">
                  <c:v>2017Q2</c:v>
                </c:pt>
                <c:pt idx="10">
                  <c:v>2017Q3</c:v>
                </c:pt>
                <c:pt idx="11">
                  <c:v>2017Q4</c:v>
                </c:pt>
                <c:pt idx="12">
                  <c:v>2018Q1</c:v>
                </c:pt>
                <c:pt idx="13">
                  <c:v>2018Q2</c:v>
                </c:pt>
                <c:pt idx="14">
                  <c:v>2018Q3</c:v>
                </c:pt>
                <c:pt idx="15">
                  <c:v>2018Q4</c:v>
                </c:pt>
              </c:strCache>
            </c:strRef>
          </c:cat>
          <c:val>
            <c:numRef>
              <c:f>Compare_withFilters2!$J$3:$Y$3</c:f>
              <c:numCache>
                <c:formatCode>#,##0</c:formatCode>
                <c:ptCount val="16"/>
                <c:pt idx="0">
                  <c:v>782</c:v>
                </c:pt>
                <c:pt idx="1">
                  <c:v>914</c:v>
                </c:pt>
                <c:pt idx="2">
                  <c:v>891</c:v>
                </c:pt>
                <c:pt idx="3">
                  <c:v>900</c:v>
                </c:pt>
                <c:pt idx="4">
                  <c:v>808</c:v>
                </c:pt>
                <c:pt idx="5">
                  <c:v>1066</c:v>
                </c:pt>
                <c:pt idx="6">
                  <c:v>1167</c:v>
                </c:pt>
                <c:pt idx="7">
                  <c:v>1006</c:v>
                </c:pt>
                <c:pt idx="8">
                  <c:v>959</c:v>
                </c:pt>
                <c:pt idx="9">
                  <c:v>1028</c:v>
                </c:pt>
                <c:pt idx="10">
                  <c:v>1099</c:v>
                </c:pt>
                <c:pt idx="11">
                  <c:v>1002</c:v>
                </c:pt>
                <c:pt idx="12">
                  <c:v>957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30A-45AF-B800-BA64683D3FFE}"/>
            </c:ext>
          </c:extLst>
        </c:ser>
        <c:ser>
          <c:idx val="1"/>
          <c:order val="1"/>
          <c:tx>
            <c:v>AIS Port Calls</c:v>
          </c:tx>
          <c:spPr>
            <a:ln w="76200">
              <a:solidFill>
                <a:srgbClr val="C00000"/>
              </a:solidFill>
              <a:prstDash val="sysDot"/>
            </a:ln>
            <a:effectLst/>
          </c:spPr>
          <c:marker>
            <c:symbol val="none"/>
          </c:marker>
          <c:dPt>
            <c:idx val="0"/>
            <c:marker>
              <c:symbol val="auto"/>
            </c:marker>
            <c:bubble3D val="0"/>
            <c:extLst>
              <c:ext xmlns:c16="http://schemas.microsoft.com/office/drawing/2014/chart" uri="{C3380CC4-5D6E-409C-BE32-E72D297353CC}">
                <c16:uniqueId val="{00000002-630A-45AF-B800-BA64683D3FFE}"/>
              </c:ext>
            </c:extLst>
          </c:dPt>
          <c:dPt>
            <c:idx val="10"/>
            <c:marker>
              <c:symbol val="diamond"/>
              <c:size val="21"/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8A2-494E-8139-A34FEB64A379}"/>
              </c:ext>
            </c:extLst>
          </c:dPt>
          <c:dLbls>
            <c:dLbl>
              <c:idx val="0"/>
              <c:layout>
                <c:manualLayout>
                  <c:x val="-8.05091451358011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0A-45AF-B800-BA64683D3F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Compare_withFilters2!$J$2:$Y$2</c:f>
              <c:strCache>
                <c:ptCount val="16"/>
                <c:pt idx="0">
                  <c:v>2015Q1</c:v>
                </c:pt>
                <c:pt idx="1">
                  <c:v>2015Q2</c:v>
                </c:pt>
                <c:pt idx="2">
                  <c:v>2015Q3</c:v>
                </c:pt>
                <c:pt idx="3">
                  <c:v>2015Q4</c:v>
                </c:pt>
                <c:pt idx="4">
                  <c:v>2016Q1</c:v>
                </c:pt>
                <c:pt idx="5">
                  <c:v>2016Q2</c:v>
                </c:pt>
                <c:pt idx="6">
                  <c:v>2016Q3</c:v>
                </c:pt>
                <c:pt idx="7">
                  <c:v>2016Q4</c:v>
                </c:pt>
                <c:pt idx="8">
                  <c:v>2017Q1</c:v>
                </c:pt>
                <c:pt idx="9">
                  <c:v>2017Q2</c:v>
                </c:pt>
                <c:pt idx="10">
                  <c:v>2017Q3</c:v>
                </c:pt>
                <c:pt idx="11">
                  <c:v>2017Q4</c:v>
                </c:pt>
                <c:pt idx="12">
                  <c:v>2018Q1</c:v>
                </c:pt>
                <c:pt idx="13">
                  <c:v>2018Q2</c:v>
                </c:pt>
                <c:pt idx="14">
                  <c:v>2018Q3</c:v>
                </c:pt>
                <c:pt idx="15">
                  <c:v>2018Q4</c:v>
                </c:pt>
              </c:strCache>
            </c:strRef>
          </c:cat>
          <c:val>
            <c:numRef>
              <c:f>Compare_withFilters2!$J$4:$Y$4</c:f>
              <c:numCache>
                <c:formatCode>General</c:formatCode>
                <c:ptCount val="16"/>
                <c:pt idx="0">
                  <c:v>1224</c:v>
                </c:pt>
                <c:pt idx="1">
                  <c:v>1364</c:v>
                </c:pt>
                <c:pt idx="2">
                  <c:v>1320</c:v>
                </c:pt>
                <c:pt idx="3">
                  <c:v>1323</c:v>
                </c:pt>
                <c:pt idx="4">
                  <c:v>1236</c:v>
                </c:pt>
                <c:pt idx="5">
                  <c:v>1462</c:v>
                </c:pt>
                <c:pt idx="6">
                  <c:v>1356</c:v>
                </c:pt>
                <c:pt idx="7">
                  <c:v>1197</c:v>
                </c:pt>
                <c:pt idx="8">
                  <c:v>1185</c:v>
                </c:pt>
                <c:pt idx="9">
                  <c:v>1288</c:v>
                </c:pt>
                <c:pt idx="10">
                  <c:v>1336</c:v>
                </c:pt>
                <c:pt idx="11">
                  <c:v>1292</c:v>
                </c:pt>
                <c:pt idx="12" formatCode="0.0">
                  <c:v>1177</c:v>
                </c:pt>
                <c:pt idx="13" formatCode="0.0">
                  <c:v>1265</c:v>
                </c:pt>
                <c:pt idx="14" formatCode="0.0">
                  <c:v>1308</c:v>
                </c:pt>
                <c:pt idx="15" formatCode="0.0">
                  <c:v>1124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630A-45AF-B800-BA64683D3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9385728"/>
        <c:axId val="679409920"/>
      </c:lineChart>
      <c:catAx>
        <c:axId val="67938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666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 b="1">
                <a:latin typeface="Gill Sans MT" panose="020B0502020104020203" pitchFamily="34" charset="0"/>
                <a:ea typeface="Segoe UI"/>
                <a:cs typeface="Segoe UI"/>
              </a:defRPr>
            </a:pPr>
            <a:endParaRPr lang="en-US"/>
          </a:p>
        </c:txPr>
        <c:crossAx val="679409920"/>
        <c:crosses val="autoZero"/>
        <c:auto val="1"/>
        <c:lblAlgn val="ctr"/>
        <c:lblOffset val="100"/>
        <c:tickMarkSkip val="1"/>
        <c:noMultiLvlLbl val="0"/>
      </c:catAx>
      <c:valAx>
        <c:axId val="679409920"/>
        <c:scaling>
          <c:orientation val="minMax"/>
          <c:min val="600"/>
        </c:scaling>
        <c:delete val="1"/>
        <c:axPos val="l"/>
        <c:numFmt formatCode="General" sourceLinked="0"/>
        <c:majorTickMark val="in"/>
        <c:minorTickMark val="none"/>
        <c:tickLblPos val="nextTo"/>
        <c:crossAx val="679385728"/>
        <c:crosses val="autoZero"/>
        <c:crossBetween val="between"/>
      </c:valAx>
      <c:spPr>
        <a:solidFill>
          <a:srgbClr val="FFFFFF"/>
        </a:solidFill>
        <a:ln w="12700">
          <a:noFill/>
          <a:prstDash val="solid"/>
        </a:ln>
      </c:spPr>
    </c:plotArea>
    <c:plotVisOnly val="1"/>
    <c:dispBlanksAs val="span"/>
    <c:showDLblsOverMax val="0"/>
  </c:chart>
  <c:spPr>
    <a:noFill/>
    <a:ln w="25400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Segoe UI" pitchFamily="34" charset="0"/>
          <a:ea typeface="Frutiger LT Std 45 Light"/>
          <a:cs typeface="Segoe UI" pitchFamily="34" charset="0"/>
        </a:defRPr>
      </a:pPr>
      <a:endParaRPr lang="en-US"/>
    </a:p>
  </c:txPr>
  <c:externalData r:id="rId2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4T21:50:14.237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0 3244,'42'-12,"332"-61,190-59,103-28,-312 52,-142 63,55-25,8-16,46-30,-144 56,90-19,-203 62,-2-1,-1-2,-2-1,2-3,-14 6,477-153,-314 92,27-30,5 1,-92 10,-16-21,-56 52,9-21,134-149,-48 67,-153 149,-1 0,-2-1,-2 1,-2-2,-2 1,7-22,47-96,19-11,-45 78,8-33,-19-84,-25 98,2 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4T22:00:41.461"/>
    </inkml:context>
    <inkml:brush xml:id="br0">
      <inkml:brushProperty name="width" value="0.2" units="cm"/>
      <inkml:brushProperty name="height" value="0.2" units="cm"/>
      <inkml:brushProperty name="color" value="#00B050"/>
      <inkml:brushProperty name="ignorePressure" value="1"/>
    </inkml:brush>
  </inkml:definitions>
  <inkml:trace contextRef="#ctx0" brushRef="#br0">1426 737,'-37'24,"-6"6,-2-1,-1-3,-2-1,-2-2,-101 56,-36 68,-204 158,357-269,2 0,1 3,2 0,-16 31,7 1,3 1,4 2,3 1,4 0,3 2,1 19,11-62,-9 50,4 0,4 2,4-1,4 29,3 617,4-663,4 0,2 0,4-1,2 0,4-2,24 50,67 180,117 96,21-94,-131-129,-86-127,2-2,2-1,41 33,-4-2,227 170,-223-189,1-2,3-5,83 33,-41-27,3-5,127 26,-61-17,-138-38,1-2,1-2,0-3,0-2,58 0,1040-10,-1090-1,-1-2,1-3,-2-3,0-2,-1-3,-1-2,28-15,29-7,170-66,405-195,-596 265,-1-4,-3-3,36-27,29-14,-92 53,-2-2,-2-4,-1-1,23-23,183-170,-210 170,-4-2,33-54,-54 73,86-128,-21-34,-46 71,-6-3,23-128,-52 165,-5 0,-4 0,-6 0,-5-18,2-11,2-21,4 28,-7-1,-5 1,-7 1,-17-60,-117-260,-13 70,127 308,-3 1,-3 2,-2 2,-29-29,27 33,-2 3,-2 1,-3 2,-2 3,-3 2,-22-13,55 43,-14-10,0 1,-2 2,0 2,-40-15,-204-77,28 43,-319-23,94 28,272 52,-170 13,167 2,-165-2,148 35,-209 37,372-59,25-6,2 2,-1 1,2 2,0 2,-8 4,-130 51,-364 150,390-151,27-21,9-8,107-38,0 1,0 0,0 1,0 0,0 0,1 0,0 0,-1 1,1 0,1 0,-1 1,1 0,-1 0,-5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5T00:48:52.962"/>
    </inkml:context>
    <inkml:brush xml:id="br0">
      <inkml:brushProperty name="width" value="0.2" units="cm"/>
      <inkml:brushProperty name="height" value="0.2" units="cm"/>
      <inkml:brushProperty name="color" value="#00B050"/>
      <inkml:brushProperty name="ignorePressure" value="1"/>
    </inkml:brush>
  </inkml:definitions>
  <inkml:trace contextRef="#ctx0" brushRef="#br0">775 490,'-14'3,"0"2,0-1,1 2,0 0,0 1,0 0,0 0,1 2,1-1,-1 2,2-1,-1 1,1 1,1 0,-3 4,3-5,-38 39,-8 11,-2-3,-3-3,-53 37,95-79,0 0,1 1,0 0,1 1,1 1,0 1,1 0,1 1,1 0,0 1,1 0,1 1,0 0,2 1,0 0,2 0,0 1,-1 9,0 270,10-188,-1-73,2 0,1 0,2 0,1-1,3-1,1 1,2 1,23 62,4-3,4-1,20 26,162 239,-5-48,-194-273,2-2,1-1,2-2,2-1,1-2,2-1,1-1,273 166,-242-159,0-3,3-4,0-2,2-4,1-3,0-3,69 7,188-14,-239-13,-60-1,0-1,0-1,-1-2,0-2,0 0,0-3,-1 0,-1-2,0-2,-1-1,0-1,-1-1,7-8,411-251,-400 243,-1-1,-2-3,-1-1,-3-3,28-35,-5 7,120-160,32-69,-192 253,-2 0,-2-2,-2 0,-2-1,-2 0,3-30,4-10,-5 33,-2-1,-3 0,-2-1,-3 1,-3-1,-2-11,-7 27,-2 1,-1 0,-2 0,-2 1,-2 1,-2 0,-13-20,-214-398,240 449,-13-22,-1 1,0 1,-3 1,0 1,-1 1,-27-22,-132-89,-44-38,193 146,-1 2,-2 1,0 2,-2 2,0 1,-2 2,-13-4,-176-23,52 3,133 31,-1 2,1 1,-1 3,0 2,-1 1,1 3,-19 3,-46-2,-508-2,576 3,0 2,1 1,-1 3,1 1,-16 7,24-7,10-2,0 2,0 1,1 1,0 0,1 2,-17 14,-37 23,60-41,1 2,0 0,0 0,1 1,1 1,0 0,1 1,1 0,0 0,1 1,1 1,0-1,1 1,0 3,-4 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6D27E-E864-46E0-9717-82080531D0E8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6ECE-573C-42F9-B4E0-B7838D1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201F-915A-4186-9F70-3C2BF11AD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038ED-B3AB-4893-8D48-506E1EC64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91C1-F2E7-488D-A0CE-BC42F3F1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58589-BA7D-4973-A10D-DC8E0B77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CB5CA-949F-4ABE-8138-5087E55E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3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6B2E6-9025-41BA-B299-E60F61CD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1A635E-3249-4530-9BEC-3E239242E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5B6F-139B-48D2-B298-EAA7423A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54FCD-EFFA-4F6D-9D2A-8560D5FD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507E4-CA79-4172-BFE9-BE38649D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0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F2C81C-CEA3-42CC-8420-8B63C25B7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ACFBB-30B4-4AF8-B8CD-B147A6DE9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5ADD5-5A13-4C06-AC12-E3AC8C665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32E4E-449C-422A-844A-3280207C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B59E8-458C-43D4-B09E-DD2C2A71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4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85AA-0F4C-4644-96BE-B789C9F1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8BEE2-B9B0-437E-8635-8F42EF081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E1A3-09B8-4F5A-BA84-9B76D8B0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29331-F340-4E4A-B662-2091CC42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71D4-B47B-42A8-B41A-27D0F586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9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EF0A2-18C9-4374-AE5A-48B5399B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9570B-E381-4D43-BC7C-BC7C47EEA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19E4-C366-4EEA-A84E-5D2022F0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570EF-6F20-44D7-8FBB-1325D118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6367E-2CD0-491B-A342-CA55DE46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9567-051B-4F23-8D02-3DE0467E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9F0AF-179E-4007-95E1-951D83840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23B38-4F5A-467C-8B32-2C888C546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2D737-902F-4AE7-A5A5-FDA70436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7667D-C252-48BA-9C71-E4A95323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EAFEA-9A7F-48B4-843A-6797A32E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3A94-4C8F-49D0-B357-B4A9269E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B02BC-331D-41E4-A019-D6976E77D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0ABC1-5AFC-41CD-A7A6-A07520CD4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2EE37-3BF7-48D8-BA51-F70071644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3A262-FFE0-4C38-98C0-49B731DBE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5CAA8-8A5A-4992-81C1-EE72E289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E15C3-9E7E-4563-A489-3F092B45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3076D8-44E3-4BE4-A1B4-21CDB70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5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1997-810A-4B4E-A7CF-FB938D03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62C7F-C271-42BE-A3AD-81E633F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8121D-D82A-4BB9-BA27-3BED5A33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A4A7F-28D2-4AA1-87F2-93CB7CEA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AAB98-64B5-4C9D-B14F-3D629221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AE22CB-336B-4CAB-B736-3F69C20A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6559C-78B6-481E-AD32-CABD715E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8671-9CC5-4B30-90D7-E4D7A10E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1997-6060-49A1-B0AB-5F32374A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01A25-C506-4D61-AC7D-35C16FF2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1EEEB-AAAA-4D15-8CEC-D6912580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B9CBF-4D26-47CC-96FA-3AF7B9F6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AE000-A196-40D0-A81B-D5CEED67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1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6A73-FC72-4AF8-977D-F465D39C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D8221C-F1BA-4ADE-8172-A7FAD3BFD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020F1-DD0A-442C-B9B9-CE1D3E6DD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2122E-19B9-48DF-999C-89E3DD53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A9945-8C0A-4582-9598-21E3940A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431FD-4F38-4A81-9C86-7A207E2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1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5ED276-5CA5-40A5-AE77-606CC480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3743B-9CCE-406C-BEF8-AA1358CCC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19EFD-A9B6-41E1-A95A-B8E22D06B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5B612-DB37-4602-82BF-072ABDB583C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93B62-C1EF-4A9E-BA72-36AEB6803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89674-D232-4D5B-8667-517E39DFE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A8938-00DC-4E46-9BC0-265C241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8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90676-A801-4355-9052-8E1141EE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5664"/>
            <a:ext cx="12192000" cy="538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8043A-4F33-450D-9797-234C8B9A5E09}"/>
              </a:ext>
            </a:extLst>
          </p:cNvPr>
          <p:cNvSpPr txBox="1"/>
          <p:nvPr/>
        </p:nvSpPr>
        <p:spPr>
          <a:xfrm>
            <a:off x="2313554" y="414144"/>
            <a:ext cx="7564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Automatic Identification System (AIS)</a:t>
            </a:r>
            <a:endParaRPr lang="en-US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69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5F2964-9C04-493F-A4EF-37023CEE097E}"/>
              </a:ext>
            </a:extLst>
          </p:cNvPr>
          <p:cNvSpPr txBox="1"/>
          <p:nvPr/>
        </p:nvSpPr>
        <p:spPr>
          <a:xfrm>
            <a:off x="4668555" y="2703702"/>
            <a:ext cx="2592376" cy="2408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MT" panose="020B0502020104020203" pitchFamily="34" charset="0"/>
              </a:rPr>
              <a:t>6</a:t>
            </a:r>
            <a:b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MT" panose="020B0502020104020203" pitchFamily="34" charset="0"/>
              </a:rPr>
            </a:b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MT" panose="020B0502020104020203" pitchFamily="34" charset="0"/>
              </a:rPr>
              <a:t>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F34F5-CDB0-4ACD-9596-CD9EAD7EED9D}"/>
              </a:ext>
            </a:extLst>
          </p:cNvPr>
          <p:cNvSpPr txBox="1"/>
          <p:nvPr/>
        </p:nvSpPr>
        <p:spPr>
          <a:xfrm>
            <a:off x="1124505" y="545875"/>
            <a:ext cx="994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Average Timeliness</a:t>
            </a:r>
            <a:br>
              <a:rPr lang="en-US" sz="3600" b="1" dirty="0">
                <a:latin typeface="Gill Sans MT" panose="020B0502020104020203" pitchFamily="34" charset="0"/>
              </a:rPr>
            </a:br>
            <a:r>
              <a:rPr lang="en-US" sz="3600" b="1" dirty="0">
                <a:latin typeface="Gill Sans MT" panose="020B0502020104020203" pitchFamily="34" charset="0"/>
              </a:rPr>
              <a:t>of Trade Statistics in Small States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38813-651F-41DA-8D72-93F02BE0371F}"/>
              </a:ext>
            </a:extLst>
          </p:cNvPr>
          <p:cNvSpPr txBox="1"/>
          <p:nvPr/>
        </p:nvSpPr>
        <p:spPr>
          <a:xfrm>
            <a:off x="921130" y="5665794"/>
            <a:ext cx="10349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Need for Faster Measurement of Trade Activity</a:t>
            </a:r>
          </a:p>
        </p:txBody>
      </p:sp>
    </p:spTree>
    <p:extLst>
      <p:ext uri="{BB962C8B-B14F-4D97-AF65-F5344CB8AC3E}">
        <p14:creationId xmlns:p14="http://schemas.microsoft.com/office/powerpoint/2010/main" val="6107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4B7B9DC3-E0A1-4A91-ABA2-BF92B856C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r="939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04BDB-343F-4022-B2E7-49537322A044}"/>
              </a:ext>
            </a:extLst>
          </p:cNvPr>
          <p:cNvSpPr txBox="1"/>
          <p:nvPr/>
        </p:nvSpPr>
        <p:spPr>
          <a:xfrm>
            <a:off x="3402410" y="1041722"/>
            <a:ext cx="5387180" cy="5001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900" dirty="0">
                <a:solidFill>
                  <a:schemeClr val="bg1"/>
                </a:solidFill>
                <a:latin typeface="Gill Sans MT" panose="020B0502020104020203" pitchFamily="34" charset="0"/>
              </a:rPr>
              <a:t>80%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Gill Sans MT" panose="020B0502020104020203" pitchFamily="34" charset="0"/>
              </a:rPr>
              <a:t>World Trade</a:t>
            </a:r>
            <a:endParaRPr lang="en-US" sz="9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519A10-E58F-46FC-96EA-625A1AF67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F12FC86-204F-4FE9-85D9-EB5B73E53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55" t="58903" r="16629" b="11056"/>
          <a:stretch/>
        </p:blipFill>
        <p:spPr>
          <a:xfrm>
            <a:off x="7916403" y="4039564"/>
            <a:ext cx="2211444" cy="2060293"/>
          </a:xfrm>
          <a:prstGeom prst="ellipse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EEA7DF-3A86-4616-B285-8FD3D6A18741}"/>
              </a:ext>
            </a:extLst>
          </p:cNvPr>
          <p:cNvSpPr>
            <a:spLocks noChangeAspect="1"/>
          </p:cNvSpPr>
          <p:nvPr/>
        </p:nvSpPr>
        <p:spPr>
          <a:xfrm>
            <a:off x="7916404" y="4039565"/>
            <a:ext cx="2211444" cy="2060293"/>
          </a:xfrm>
          <a:prstGeom prst="ellipse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mountain&#10;&#10;Description generated with high confidence">
            <a:extLst>
              <a:ext uri="{FF2B5EF4-FFF2-40B4-BE49-F238E27FC236}">
                <a16:creationId xmlns:a16="http://schemas.microsoft.com/office/drawing/2014/main" id="{8833B2E3-0C33-4EF4-9078-4ECD6F355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8" b="30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174D53-E0B8-42D5-8D40-6F8A23A1E43D}"/>
                  </a:ext>
                </a:extLst>
              </p14:cNvPr>
              <p14:cNvContentPartPr/>
              <p14:nvPr/>
            </p14:nvContentPartPr>
            <p14:xfrm>
              <a:off x="6764673" y="4442823"/>
              <a:ext cx="2286730" cy="1168171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174D53-E0B8-42D5-8D40-6F8A23A1E4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8673" y="4406824"/>
                <a:ext cx="2358370" cy="1239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4E0DB03-5E9D-402F-83A2-FBEFC3930D57}"/>
                  </a:ext>
                </a:extLst>
              </p14:cNvPr>
              <p14:cNvContentPartPr/>
              <p14:nvPr/>
            </p14:nvContentPartPr>
            <p14:xfrm>
              <a:off x="5009300" y="3410712"/>
              <a:ext cx="2699091" cy="2181995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4E0DB03-5E9D-402F-83A2-FBEFC3930D5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73662" y="3375071"/>
                <a:ext cx="2770726" cy="2253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EC09BBD-4F1B-47C0-81D6-4B8217C1A7A2}"/>
                  </a:ext>
                </a:extLst>
              </p14:cNvPr>
              <p14:cNvContentPartPr/>
              <p14:nvPr/>
            </p14:nvContentPartPr>
            <p14:xfrm>
              <a:off x="6086467" y="1649050"/>
              <a:ext cx="1518120" cy="1369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EC09BBD-4F1B-47C0-81D6-4B8217C1A7A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50467" y="1613050"/>
                <a:ext cx="1589760" cy="144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11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BD7D2333-3125-407A-8CB5-C8582D23B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r="21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00079-CC8A-4673-A3CB-C013510E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941" y="283122"/>
            <a:ext cx="2581275" cy="65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27E8C-F114-4521-BB71-7AA6F7DB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087" y="782691"/>
            <a:ext cx="6773932" cy="5917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6EA08-6598-410F-BAD5-593408F1993C}"/>
              </a:ext>
            </a:extLst>
          </p:cNvPr>
          <p:cNvSpPr txBox="1"/>
          <p:nvPr/>
        </p:nvSpPr>
        <p:spPr>
          <a:xfrm>
            <a:off x="2758538" y="782691"/>
            <a:ext cx="2276449" cy="274320"/>
          </a:xfrm>
          <a:prstGeom prst="rect">
            <a:avLst/>
          </a:prstGeom>
          <a:solidFill>
            <a:srgbClr val="FFFF00">
              <a:alpha val="27059"/>
            </a:srgbClr>
          </a:solidFill>
          <a:ln w="19050">
            <a:solidFill>
              <a:srgbClr val="203864">
                <a:alpha val="80000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458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4B5FB2-4F4D-4B24-B5BF-0E0A91BD6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693677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D844F01-1BAC-4E5E-BBCE-099D191FF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61" y="5912402"/>
            <a:ext cx="7115477" cy="604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420172-79EB-4228-8EE9-E2B976A5618A}"/>
              </a:ext>
            </a:extLst>
          </p:cNvPr>
          <p:cNvSpPr/>
          <p:nvPr/>
        </p:nvSpPr>
        <p:spPr>
          <a:xfrm>
            <a:off x="8727310" y="1875099"/>
            <a:ext cx="1736204" cy="253485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Nowcasting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0BC40-FE90-4201-8D38-0001A67CD63B}"/>
              </a:ext>
            </a:extLst>
          </p:cNvPr>
          <p:cNvSpPr txBox="1"/>
          <p:nvPr/>
        </p:nvSpPr>
        <p:spPr>
          <a:xfrm>
            <a:off x="1179396" y="407370"/>
            <a:ext cx="98332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Number of Cargo and Tanker Ships Arrived in Marsaxlokk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2015-2018</a:t>
            </a:r>
            <a:endParaRPr lang="en-US" b="1" dirty="0">
              <a:latin typeface="Gill Sans MT" panose="020B05020201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5A0DC8-8524-4A1C-8C2A-1680CB6D3DAE}"/>
              </a:ext>
            </a:extLst>
          </p:cNvPr>
          <p:cNvCxnSpPr>
            <a:cxnSpLocks/>
          </p:cNvCxnSpPr>
          <p:nvPr/>
        </p:nvCxnSpPr>
        <p:spPr>
          <a:xfrm>
            <a:off x="7523544" y="1412114"/>
            <a:ext cx="0" cy="3576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A6880-AA83-4142-B824-E16ED9BE2205}"/>
              </a:ext>
            </a:extLst>
          </p:cNvPr>
          <p:cNvCxnSpPr/>
          <p:nvPr/>
        </p:nvCxnSpPr>
        <p:spPr>
          <a:xfrm>
            <a:off x="7523544" y="4988691"/>
            <a:ext cx="35997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93CDD3-E656-4C89-81D9-BFA25288C2FA}"/>
              </a:ext>
            </a:extLst>
          </p:cNvPr>
          <p:cNvSpPr txBox="1"/>
          <p:nvPr/>
        </p:nvSpPr>
        <p:spPr>
          <a:xfrm>
            <a:off x="7766612" y="4619359"/>
            <a:ext cx="22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Munich Maersk’s Visit</a:t>
            </a:r>
          </a:p>
        </p:txBody>
      </p:sp>
    </p:spTree>
    <p:extLst>
      <p:ext uri="{BB962C8B-B14F-4D97-AF65-F5344CB8AC3E}">
        <p14:creationId xmlns:p14="http://schemas.microsoft.com/office/powerpoint/2010/main" val="14197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8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07EC9451-0442-45AE-883F-2F67994F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 r="-1" b="1195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Picture 4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6DE4B068-76CA-4364-BF7E-F97476E74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r="1" b="1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83CD1F-2267-477D-93CD-3DEB66D71D31}"/>
              </a:ext>
            </a:extLst>
          </p:cNvPr>
          <p:cNvCxnSpPr>
            <a:cxnSpLocks/>
          </p:cNvCxnSpPr>
          <p:nvPr/>
        </p:nvCxnSpPr>
        <p:spPr>
          <a:xfrm>
            <a:off x="5601810" y="5834849"/>
            <a:ext cx="3071674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A049CD-4631-4BF8-94A4-B67D49367BC2}"/>
              </a:ext>
            </a:extLst>
          </p:cNvPr>
          <p:cNvCxnSpPr>
            <a:cxnSpLocks/>
          </p:cNvCxnSpPr>
          <p:nvPr/>
        </p:nvCxnSpPr>
        <p:spPr>
          <a:xfrm>
            <a:off x="1324252" y="3468210"/>
            <a:ext cx="3549589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building, outdoor&#10;&#10;Description generated with high confidence">
            <a:extLst>
              <a:ext uri="{FF2B5EF4-FFF2-40B4-BE49-F238E27FC236}">
                <a16:creationId xmlns:a16="http://schemas.microsoft.com/office/drawing/2014/main" id="{AEC4CE0E-08D4-41E9-804B-66670DF65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73" y="1530330"/>
            <a:ext cx="4687410" cy="3515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B2680B-271F-4288-8C1B-207E578B49F4}"/>
              </a:ext>
            </a:extLst>
          </p:cNvPr>
          <p:cNvSpPr txBox="1"/>
          <p:nvPr/>
        </p:nvSpPr>
        <p:spPr>
          <a:xfrm>
            <a:off x="326640" y="3920039"/>
            <a:ext cx="44351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badi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 MT" panose="020B0502020104020203" pitchFamily="34" charset="0"/>
              </a:rPr>
              <a:t>Vertical distance </a:t>
            </a:r>
            <a:r>
              <a:rPr lang="en-US" sz="2400" dirty="0">
                <a:latin typeface="Gill Sans MT" panose="020B0502020104020203" pitchFamily="34" charset="0"/>
              </a:rPr>
              <a:t>between 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the waterline and the </a:t>
            </a:r>
            <a:br>
              <a:rPr lang="en-US" sz="2400" dirty="0">
                <a:latin typeface="Gill Sans MT" panose="020B0502020104020203" pitchFamily="34" charset="0"/>
              </a:rPr>
            </a:br>
            <a:r>
              <a:rPr lang="en-US" sz="2400" dirty="0">
                <a:latin typeface="Gill Sans MT" panose="020B0502020104020203" pitchFamily="34" charset="0"/>
              </a:rPr>
              <a:t>bottom of the vessel’s hull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Reported in </a:t>
            </a:r>
            <a:r>
              <a:rPr lang="en-US" sz="2400" b="1" dirty="0">
                <a:latin typeface="Gill Sans MT" panose="020B0502020104020203" pitchFamily="34" charset="0"/>
              </a:rPr>
              <a:t>AIS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0"/>
              </a:rPr>
              <a:t>Our key variable to measure trade volumes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C4C46-06A4-4F02-932D-00D64799454E}"/>
              </a:ext>
            </a:extLst>
          </p:cNvPr>
          <p:cNvSpPr txBox="1"/>
          <p:nvPr/>
        </p:nvSpPr>
        <p:spPr>
          <a:xfrm>
            <a:off x="5991210" y="4265055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0"/>
              </a:rPr>
              <a:t>Draft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ACB2AB7D-CBEB-4A1F-BF45-1F45241FA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924"/>
          <a:stretch/>
        </p:blipFill>
        <p:spPr>
          <a:xfrm>
            <a:off x="4461413" y="4440"/>
            <a:ext cx="7718396" cy="678955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B7455EF-3889-468B-A519-D3683DE1488B}"/>
              </a:ext>
            </a:extLst>
          </p:cNvPr>
          <p:cNvGrpSpPr/>
          <p:nvPr/>
        </p:nvGrpSpPr>
        <p:grpSpPr>
          <a:xfrm>
            <a:off x="69152" y="2024986"/>
            <a:ext cx="984784" cy="997001"/>
            <a:chOff x="76065" y="1836645"/>
            <a:chExt cx="984784" cy="997001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7CE1EA28-C8D1-4083-B624-EB813A160057}"/>
                </a:ext>
              </a:extLst>
            </p:cNvPr>
            <p:cNvSpPr/>
            <p:nvPr/>
          </p:nvSpPr>
          <p:spPr>
            <a:xfrm rot="8218428">
              <a:off x="76065" y="1836645"/>
              <a:ext cx="984784" cy="997001"/>
            </a:xfrm>
            <a:prstGeom prst="teardrop">
              <a:avLst>
                <a:gd name="adj" fmla="val 145113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DO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5A80E-D507-4965-9220-1E73018431C4}"/>
                </a:ext>
              </a:extLst>
            </p:cNvPr>
            <p:cNvSpPr txBox="1"/>
            <p:nvPr/>
          </p:nvSpPr>
          <p:spPr>
            <a:xfrm>
              <a:off x="305403" y="198120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DO" sz="4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6085A3-4C4B-495A-AAC7-D57A230BF0AD}"/>
              </a:ext>
            </a:extLst>
          </p:cNvPr>
          <p:cNvGrpSpPr/>
          <p:nvPr/>
        </p:nvGrpSpPr>
        <p:grpSpPr>
          <a:xfrm>
            <a:off x="87741" y="3677002"/>
            <a:ext cx="947604" cy="957167"/>
            <a:chOff x="94654" y="3453412"/>
            <a:chExt cx="947604" cy="957167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485E987B-CFB5-414B-9025-7396D8F20755}"/>
                </a:ext>
              </a:extLst>
            </p:cNvPr>
            <p:cNvSpPr/>
            <p:nvPr/>
          </p:nvSpPr>
          <p:spPr>
            <a:xfrm rot="8218428">
              <a:off x="94654" y="3453412"/>
              <a:ext cx="947604" cy="957167"/>
            </a:xfrm>
            <a:prstGeom prst="teardrop">
              <a:avLst>
                <a:gd name="adj" fmla="val 145113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DO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6114DD-8D43-49A9-B205-B8D46145EB7E}"/>
                </a:ext>
              </a:extLst>
            </p:cNvPr>
            <p:cNvSpPr txBox="1"/>
            <p:nvPr/>
          </p:nvSpPr>
          <p:spPr>
            <a:xfrm>
              <a:off x="287115" y="360193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DO" sz="4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38D654A-4A9B-48E2-A2AC-C4845ABCD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99458"/>
              </p:ext>
            </p:extLst>
          </p:nvPr>
        </p:nvGraphicFramePr>
        <p:xfrm>
          <a:off x="1124513" y="2229603"/>
          <a:ext cx="292168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840">
                  <a:extLst>
                    <a:ext uri="{9D8B030D-6E8A-4147-A177-3AD203B41FA5}">
                      <a16:colId xmlns:a16="http://schemas.microsoft.com/office/drawing/2014/main" val="2465227580"/>
                    </a:ext>
                  </a:extLst>
                </a:gridCol>
                <a:gridCol w="1460840">
                  <a:extLst>
                    <a:ext uri="{9D8B030D-6E8A-4147-A177-3AD203B41FA5}">
                      <a16:colId xmlns:a16="http://schemas.microsoft.com/office/drawing/2014/main" val="358948063"/>
                    </a:ext>
                  </a:extLst>
                </a:gridCol>
              </a:tblGrid>
              <a:tr h="317743">
                <a:tc gridSpan="2">
                  <a:txBody>
                    <a:bodyPr/>
                    <a:lstStyle/>
                    <a:p>
                      <a:pPr algn="ctr"/>
                      <a:r>
                        <a:rPr lang="es-DO" sz="1600" dirty="0">
                          <a:latin typeface="Gill Sans MT" panose="020B0502020104020203" pitchFamily="34" charset="0"/>
                        </a:rPr>
                        <a:t>MUNICH Maersk</a:t>
                      </a:r>
                    </a:p>
                    <a:p>
                      <a:pPr algn="ctr"/>
                      <a:r>
                        <a:rPr lang="es-DO" sz="1600" dirty="0" err="1">
                          <a:latin typeface="Gill Sans MT" panose="020B0502020104020203" pitchFamily="34" charset="0"/>
                        </a:rPr>
                        <a:t>Arrives</a:t>
                      </a:r>
                      <a:r>
                        <a:rPr lang="es-DO" sz="1600" dirty="0">
                          <a:latin typeface="Gill Sans MT" panose="020B0502020104020203" pitchFamily="34" charset="0"/>
                        </a:rPr>
                        <a:t> MALTA FREEPORT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44906"/>
                  </a:ext>
                </a:extLst>
              </a:tr>
              <a:tr h="317743">
                <a:tc>
                  <a:txBody>
                    <a:bodyPr/>
                    <a:lstStyle/>
                    <a:p>
                      <a:pPr algn="ctr"/>
                      <a:r>
                        <a:rPr lang="es-DO" sz="2400" b="1" dirty="0">
                          <a:latin typeface="Gill Sans MT" panose="020B0502020104020203" pitchFamily="34" charset="0"/>
                        </a:rPr>
                        <a:t>Draft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DO" sz="2400" b="1" dirty="0">
                          <a:latin typeface="Gill Sans MT" panose="020B0502020104020203" pitchFamily="34" charset="0"/>
                        </a:rPr>
                        <a:t>14.8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705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7A38E1-E2D3-4DC6-813E-08DA954D0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611472"/>
              </p:ext>
            </p:extLst>
          </p:nvPr>
        </p:nvGraphicFramePr>
        <p:xfrm>
          <a:off x="1124513" y="3777300"/>
          <a:ext cx="294449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248">
                  <a:extLst>
                    <a:ext uri="{9D8B030D-6E8A-4147-A177-3AD203B41FA5}">
                      <a16:colId xmlns:a16="http://schemas.microsoft.com/office/drawing/2014/main" val="2465227580"/>
                    </a:ext>
                  </a:extLst>
                </a:gridCol>
                <a:gridCol w="1472248">
                  <a:extLst>
                    <a:ext uri="{9D8B030D-6E8A-4147-A177-3AD203B41FA5}">
                      <a16:colId xmlns:a16="http://schemas.microsoft.com/office/drawing/2014/main" val="1219048841"/>
                    </a:ext>
                  </a:extLst>
                </a:gridCol>
              </a:tblGrid>
              <a:tr h="317743">
                <a:tc gridSpan="2">
                  <a:txBody>
                    <a:bodyPr/>
                    <a:lstStyle/>
                    <a:p>
                      <a:pPr algn="ctr"/>
                      <a:r>
                        <a:rPr lang="es-DO" sz="1600" dirty="0">
                          <a:latin typeface="Gill Sans MT" panose="020B0502020104020203" pitchFamily="34" charset="0"/>
                        </a:rPr>
                        <a:t>MUNICH Maersk </a:t>
                      </a:r>
                    </a:p>
                    <a:p>
                      <a:pPr algn="ctr"/>
                      <a:r>
                        <a:rPr lang="es-DO" sz="1600" dirty="0" err="1">
                          <a:latin typeface="Gill Sans MT" panose="020B0502020104020203" pitchFamily="34" charset="0"/>
                        </a:rPr>
                        <a:t>Departs</a:t>
                      </a:r>
                      <a:r>
                        <a:rPr lang="es-DO" sz="1600" dirty="0">
                          <a:latin typeface="Gill Sans MT" panose="020B0502020104020203" pitchFamily="34" charset="0"/>
                        </a:rPr>
                        <a:t> MALTA FREEPORT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44906"/>
                  </a:ext>
                </a:extLst>
              </a:tr>
              <a:tr h="317743">
                <a:tc>
                  <a:txBody>
                    <a:bodyPr/>
                    <a:lstStyle/>
                    <a:p>
                      <a:pPr algn="ctr"/>
                      <a:r>
                        <a:rPr lang="es-DO" sz="2400" b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Draft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DO" sz="2400" b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14.5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705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63412CF-A333-40F3-8067-1062F3A78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161" y="200648"/>
            <a:ext cx="363415" cy="56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9E351C-3C4F-4548-BCF3-B5CCCA79D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469" y="4187683"/>
            <a:ext cx="353623" cy="543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7B6836-79D7-454E-A0A6-B9A4666A2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573" y="4275498"/>
            <a:ext cx="353623" cy="538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3C559C-57C4-4916-AB8E-D58876387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3390" y="5184478"/>
            <a:ext cx="353612" cy="541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4C125-39AF-446B-A074-3336F8F7D075}"/>
              </a:ext>
            </a:extLst>
          </p:cNvPr>
          <p:cNvSpPr txBox="1"/>
          <p:nvPr/>
        </p:nvSpPr>
        <p:spPr>
          <a:xfrm>
            <a:off x="7470538" y="200648"/>
            <a:ext cx="201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Aug 17, 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CCCB6-066A-40A6-ABE1-50294833BCF2}"/>
              </a:ext>
            </a:extLst>
          </p:cNvPr>
          <p:cNvSpPr txBox="1"/>
          <p:nvPr/>
        </p:nvSpPr>
        <p:spPr>
          <a:xfrm>
            <a:off x="6543649" y="3874129"/>
            <a:ext cx="201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Aug 22, 2017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AC6F6A-D6D7-4F4D-9848-3399A48B631B}"/>
              </a:ext>
            </a:extLst>
          </p:cNvPr>
          <p:cNvSpPr txBox="1"/>
          <p:nvPr/>
        </p:nvSpPr>
        <p:spPr>
          <a:xfrm>
            <a:off x="9054115" y="4544550"/>
            <a:ext cx="201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Aug 23, 2017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D2B2AC-20BA-4C4E-9C20-BD4E489AFE56}"/>
              </a:ext>
            </a:extLst>
          </p:cNvPr>
          <p:cNvSpPr txBox="1"/>
          <p:nvPr/>
        </p:nvSpPr>
        <p:spPr>
          <a:xfrm>
            <a:off x="10162801" y="5881344"/>
            <a:ext cx="201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Aug 25,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7411EF-3996-4B84-A641-3E86B2E06FEF}"/>
              </a:ext>
            </a:extLst>
          </p:cNvPr>
          <p:cNvSpPr txBox="1"/>
          <p:nvPr/>
        </p:nvSpPr>
        <p:spPr>
          <a:xfrm>
            <a:off x="713269" y="199380"/>
            <a:ext cx="3144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Munich Maersk’s Voyage to Malta Freeport</a:t>
            </a:r>
          </a:p>
        </p:txBody>
      </p:sp>
    </p:spTree>
    <p:extLst>
      <p:ext uri="{BB962C8B-B14F-4D97-AF65-F5344CB8AC3E}">
        <p14:creationId xmlns:p14="http://schemas.microsoft.com/office/powerpoint/2010/main" val="255331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82</Words>
  <Application>Microsoft Office PowerPoint</Application>
  <PresentationFormat>Widescreen</PresentationFormat>
  <Paragraphs>36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Abadi</vt:lpstr>
      <vt:lpstr>Arial</vt:lpstr>
      <vt:lpstr>Arial Black</vt:lpstr>
      <vt:lpstr>Calibri</vt:lpstr>
      <vt:lpstr>Calibri Light</vt:lpstr>
      <vt:lpstr>Frutiger LT Std 45 Light</vt:lpstr>
      <vt:lpstr>Gill Sans MT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Marini, Marco</dc:creator>
  <cp:lastModifiedBy>Marini, Marco</cp:lastModifiedBy>
  <cp:revision>91</cp:revision>
  <dcterms:created xsi:type="dcterms:W3CDTF">2019-04-05T01:33:33Z</dcterms:created>
  <dcterms:modified xsi:type="dcterms:W3CDTF">2019-04-08T18:57:12Z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